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6E92837C-96A7-4340-B007-1DF874797D94}" type="slidenum">
              <a:t>&lt;#&gt;</a:t>
            </a:fld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CF2D063-C21B-4422-B036-DAD7F4DB7D48}" type="slidenum">
              <a:t>&lt;#&gt;</a:t>
            </a:fld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9C029653-9D1C-430A-B25D-6D3B249C9E95}" type="slidenum">
              <a:t>&lt;#&gt;</a:t>
            </a:fld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669D072-0EEE-4A4D-A46E-19E0D1B18DE6}" type="slidenum">
              <a:t>&lt;#&gt;</a:t>
            </a:fld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2354A440-1941-456C-B678-AF551A1AF1F2}" type="slidenum">
              <a:t>&lt;#&gt;</a:t>
            </a:fld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C07C5073-2293-450C-9678-F0273F397D07}" type="slidenum">
              <a:t>&lt;#&gt;</a:t>
            </a:fld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E1A31A17-A102-4A3A-88BB-0863217BCF18}" type="slidenum">
              <a:t>&lt;#&gt;</a:t>
            </a:fld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17F919DD-518D-4AF9-8B46-26D53415C5AC}" type="slidenum">
              <a:t>&lt;#&gt;</a:t>
            </a:fld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8DCA6A2-A1A6-43EF-8858-527E4CD26906}" type="slidenum">
              <a:t>&lt;#&gt;</a:t>
            </a:fld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4E170FA5-724C-4021-982C-4862690F8322}" type="slidenum">
              <a:t>&lt;#&gt;</a:t>
            </a:fld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4B921C58-8637-4C41-A1F4-6074AEF5F04D}" type="slidenum">
              <a:t>&lt;#&gt;</a:t>
            </a:fld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66B06420-5280-4B06-967B-E90064EDAC06}" type="slidenum">
              <a:t>&lt;#&gt;</a:t>
            </a:fld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26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sldNum" idx="1"/>
          </p:nvPr>
        </p:nvSpPr>
        <p:spPr>
          <a:xfrm>
            <a:off x="6555960" y="6247440"/>
            <a:ext cx="2129400" cy="47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E12507D2-C29E-42E6-903F-051F95018CC4}" type="slidenum"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5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8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1"/>
          <p:cNvSpPr/>
          <p:nvPr/>
        </p:nvSpPr>
        <p:spPr>
          <a:xfrm>
            <a:off x="0" y="312840"/>
            <a:ext cx="9142920" cy="66643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8" name="ZoneTexte 1"/>
          <p:cNvSpPr/>
          <p:nvPr/>
        </p:nvSpPr>
        <p:spPr>
          <a:xfrm>
            <a:off x="2063880" y="3009960"/>
            <a:ext cx="5015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9" name="Image 1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200" cy="1265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800" cy="75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"/>
          <p:cNvSpPr/>
          <p:nvPr/>
        </p:nvSpPr>
        <p:spPr>
          <a:xfrm flipH="1">
            <a:off x="0" y="34200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2" name=""/>
          <p:cNvSpPr/>
          <p:nvPr/>
        </p:nvSpPr>
        <p:spPr>
          <a:xfrm>
            <a:off x="305640" y="1270080"/>
            <a:ext cx="8325720" cy="17892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71640" algn="ctr">
              <a:lnSpc>
                <a:spcPct val="100000"/>
              </a:lnSpc>
              <a:spcAft>
                <a:spcPts val="601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J’ai récolté 12 poires dans mon poirier. J’utilise un tiers des poires pour faire une tarte.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71640" algn="ctr">
              <a:lnSpc>
                <a:spcPct val="100000"/>
              </a:lnSpc>
              <a:spcAft>
                <a:spcPts val="601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reste-t-il de poires 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>
            <a:off x="8064360" y="36036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7884360" y="360036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540000" y="4017600"/>
            <a:ext cx="7739280" cy="21016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71640">
              <a:lnSpc>
                <a:spcPct val="100000"/>
              </a:lnSpc>
              <a:spcAft>
                <a:spcPts val="601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J’ai récolté 72 poires dans mon poirier.   J’utilise un huitième des poires pour faire une tarte et deux huitièmes pour faire de la compote. </a:t>
            </a: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reste-t-il de poires 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800" cy="75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7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960" cy="970920"/>
          </a:xfrm>
          <a:prstGeom prst="rect">
            <a:avLst/>
          </a:prstGeom>
          <a:ln w="0">
            <a:noFill/>
          </a:ln>
        </p:spPr>
      </p:pic>
      <p:sp>
        <p:nvSpPr>
          <p:cNvPr id="98" name="Rectangle : coins arrondis 5"/>
          <p:cNvSpPr/>
          <p:nvPr/>
        </p:nvSpPr>
        <p:spPr>
          <a:xfrm>
            <a:off x="368280" y="1377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Rectangle : coins arrondis 6"/>
          <p:cNvSpPr/>
          <p:nvPr/>
        </p:nvSpPr>
        <p:spPr>
          <a:xfrm>
            <a:off x="368280" y="2781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Rectangle : coins arrondis 8"/>
          <p:cNvSpPr/>
          <p:nvPr/>
        </p:nvSpPr>
        <p:spPr>
          <a:xfrm>
            <a:off x="368280" y="4184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Rectangle : coins arrondis 10"/>
          <p:cNvSpPr/>
          <p:nvPr/>
        </p:nvSpPr>
        <p:spPr>
          <a:xfrm>
            <a:off x="368280" y="5588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ZoneTexte 11"/>
          <p:cNvSpPr/>
          <p:nvPr/>
        </p:nvSpPr>
        <p:spPr>
          <a:xfrm>
            <a:off x="3402000" y="1155600"/>
            <a:ext cx="5483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de poires qu’il reste.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3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400" cy="970920"/>
          </a:xfrm>
          <a:prstGeom prst="rect">
            <a:avLst/>
          </a:prstGeom>
          <a:ln w="0">
            <a:noFill/>
          </a:ln>
        </p:spPr>
      </p:pic>
      <p:pic>
        <p:nvPicPr>
          <p:cNvPr id="104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080" cy="1104120"/>
          </a:xfrm>
          <a:prstGeom prst="rect">
            <a:avLst/>
          </a:prstGeom>
          <a:ln w="0">
            <a:noFill/>
          </a:ln>
        </p:spPr>
      </p:pic>
      <p:pic>
        <p:nvPicPr>
          <p:cNvPr id="105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240" cy="970920"/>
          </a:xfrm>
          <a:prstGeom prst="rect">
            <a:avLst/>
          </a:prstGeom>
          <a:ln w="0">
            <a:noFill/>
          </a:ln>
        </p:spPr>
      </p:pic>
      <p:sp>
        <p:nvSpPr>
          <p:cNvPr id="106" name="ZoneTexte 15"/>
          <p:cNvSpPr/>
          <p:nvPr/>
        </p:nvSpPr>
        <p:spPr>
          <a:xfrm>
            <a:off x="3435120" y="2549160"/>
            <a:ext cx="5186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ZoneTexte 13"/>
          <p:cNvSpPr/>
          <p:nvPr/>
        </p:nvSpPr>
        <p:spPr>
          <a:xfrm>
            <a:off x="3508560" y="4213440"/>
            <a:ext cx="518616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9" name="ZoneTexte 16"/>
          <p:cNvSpPr/>
          <p:nvPr/>
        </p:nvSpPr>
        <p:spPr>
          <a:xfrm>
            <a:off x="3060000" y="5425560"/>
            <a:ext cx="608328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reste ……. poires.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800" cy="75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"/>
          <p:cNvSpPr/>
          <p:nvPr/>
        </p:nvSpPr>
        <p:spPr>
          <a:xfrm>
            <a:off x="463320" y="875160"/>
            <a:ext cx="8328240" cy="23943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Dans la salle de concert, il y a 1 200 places :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1 172 places assises et le reste des places sont des places « handicapé ».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Trouve le nombre de personnes handicapées qui peuvent venir au concert.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12" name=""/>
          <p:cNvSpPr/>
          <p:nvPr/>
        </p:nvSpPr>
        <p:spPr>
          <a:xfrm flipH="1">
            <a:off x="0" y="34200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3" name=""/>
          <p:cNvSpPr/>
          <p:nvPr/>
        </p:nvSpPr>
        <p:spPr>
          <a:xfrm>
            <a:off x="8064360" y="36036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7884360" y="360036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>
            <a:off x="540360" y="4017960"/>
            <a:ext cx="7739280" cy="21016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Dans la salle de concert, il y a 56 places devant la scène organisées en 8 rangées. </a:t>
            </a: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Trouve le nombre de places dans chaque rangée.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800" cy="75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7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960" cy="970920"/>
          </a:xfrm>
          <a:prstGeom prst="rect">
            <a:avLst/>
          </a:prstGeom>
          <a:ln w="0">
            <a:noFill/>
          </a:ln>
        </p:spPr>
      </p:pic>
      <p:sp>
        <p:nvSpPr>
          <p:cNvPr id="118" name="Rectangle : coins arrondis 5"/>
          <p:cNvSpPr/>
          <p:nvPr/>
        </p:nvSpPr>
        <p:spPr>
          <a:xfrm>
            <a:off x="368280" y="1377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Rectangle : coins arrondis 6"/>
          <p:cNvSpPr/>
          <p:nvPr/>
        </p:nvSpPr>
        <p:spPr>
          <a:xfrm>
            <a:off x="368280" y="2781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Rectangle : coins arrondis 8"/>
          <p:cNvSpPr/>
          <p:nvPr/>
        </p:nvSpPr>
        <p:spPr>
          <a:xfrm>
            <a:off x="368280" y="4184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Rectangle : coins arrondis 10"/>
          <p:cNvSpPr/>
          <p:nvPr/>
        </p:nvSpPr>
        <p:spPr>
          <a:xfrm>
            <a:off x="368280" y="5588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ZoneTexte 11"/>
          <p:cNvSpPr/>
          <p:nvPr/>
        </p:nvSpPr>
        <p:spPr>
          <a:xfrm>
            <a:off x="3179520" y="1042560"/>
            <a:ext cx="5933520" cy="882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  <a:ea typeface="DejaVu Sans"/>
              </a:rPr>
              <a:t>CE2 : Je cherche un nombre de personnes.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  <a:ea typeface="DejaVu Sans"/>
              </a:rPr>
              <a:t>CM1 : Je cherche un nombre de places.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3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400" cy="970920"/>
          </a:xfrm>
          <a:prstGeom prst="rect">
            <a:avLst/>
          </a:prstGeom>
          <a:ln w="0">
            <a:noFill/>
          </a:ln>
        </p:spPr>
      </p:pic>
      <p:pic>
        <p:nvPicPr>
          <p:cNvPr id="124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080" cy="1104120"/>
          </a:xfrm>
          <a:prstGeom prst="rect">
            <a:avLst/>
          </a:prstGeom>
          <a:ln w="0">
            <a:noFill/>
          </a:ln>
        </p:spPr>
      </p:pic>
      <p:pic>
        <p:nvPicPr>
          <p:cNvPr id="125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240" cy="970920"/>
          </a:xfrm>
          <a:prstGeom prst="rect">
            <a:avLst/>
          </a:prstGeom>
          <a:ln w="0">
            <a:noFill/>
          </a:ln>
        </p:spPr>
      </p:pic>
      <p:sp>
        <p:nvSpPr>
          <p:cNvPr id="126" name="ZoneTexte 15"/>
          <p:cNvSpPr/>
          <p:nvPr/>
        </p:nvSpPr>
        <p:spPr>
          <a:xfrm>
            <a:off x="3435120" y="2549160"/>
            <a:ext cx="5186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ZoneTexte 13"/>
          <p:cNvSpPr/>
          <p:nvPr/>
        </p:nvSpPr>
        <p:spPr>
          <a:xfrm>
            <a:off x="3508560" y="4213440"/>
            <a:ext cx="518616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9" name="ZoneTexte 16"/>
          <p:cNvSpPr/>
          <p:nvPr/>
        </p:nvSpPr>
        <p:spPr>
          <a:xfrm>
            <a:off x="3435120" y="5569200"/>
            <a:ext cx="54334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……..                      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800" cy="75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"/>
          <p:cNvSpPr/>
          <p:nvPr/>
        </p:nvSpPr>
        <p:spPr>
          <a:xfrm>
            <a:off x="540000" y="957960"/>
            <a:ext cx="7739280" cy="21016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Au collège, il y a 374 élèves. C’est 310 élèves de moins qu’au lycée.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d’élèves y a-t-il au lycée ?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32" name=""/>
          <p:cNvSpPr/>
          <p:nvPr/>
        </p:nvSpPr>
        <p:spPr>
          <a:xfrm>
            <a:off x="8064360" y="36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"/>
          <p:cNvSpPr/>
          <p:nvPr/>
        </p:nvSpPr>
        <p:spPr>
          <a:xfrm>
            <a:off x="7884360" y="360072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>
            <a:off x="540000" y="4017960"/>
            <a:ext cx="7739280" cy="21016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Au collège, il y a 800 élèves. C’est 310 élèves de plus qu’au lycée.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Combien d’élèves y a-t-il au lycée ?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800" cy="758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6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960" cy="970920"/>
          </a:xfrm>
          <a:prstGeom prst="rect">
            <a:avLst/>
          </a:prstGeom>
          <a:ln w="0">
            <a:noFill/>
          </a:ln>
        </p:spPr>
      </p:pic>
      <p:sp>
        <p:nvSpPr>
          <p:cNvPr id="137" name="Rectangle : coins arrondis 5"/>
          <p:cNvSpPr/>
          <p:nvPr/>
        </p:nvSpPr>
        <p:spPr>
          <a:xfrm>
            <a:off x="368280" y="1377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Rectangle : coins arrondis 6"/>
          <p:cNvSpPr/>
          <p:nvPr/>
        </p:nvSpPr>
        <p:spPr>
          <a:xfrm>
            <a:off x="368280" y="278100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Rectangle : coins arrondis 8"/>
          <p:cNvSpPr/>
          <p:nvPr/>
        </p:nvSpPr>
        <p:spPr>
          <a:xfrm>
            <a:off x="368280" y="4184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Rectangle : coins arrondis 10"/>
          <p:cNvSpPr/>
          <p:nvPr/>
        </p:nvSpPr>
        <p:spPr>
          <a:xfrm>
            <a:off x="368280" y="5588640"/>
            <a:ext cx="612720" cy="6127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ZoneTexte 11"/>
          <p:cNvSpPr/>
          <p:nvPr/>
        </p:nvSpPr>
        <p:spPr>
          <a:xfrm>
            <a:off x="3384720" y="1146960"/>
            <a:ext cx="5483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d’élèves au lycée.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2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400" cy="970920"/>
          </a:xfrm>
          <a:prstGeom prst="rect">
            <a:avLst/>
          </a:prstGeom>
          <a:ln w="0">
            <a:noFill/>
          </a:ln>
        </p:spPr>
      </p:pic>
      <p:pic>
        <p:nvPicPr>
          <p:cNvPr id="143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080" cy="1104120"/>
          </a:xfrm>
          <a:prstGeom prst="rect">
            <a:avLst/>
          </a:prstGeom>
          <a:ln w="0">
            <a:noFill/>
          </a:ln>
        </p:spPr>
      </p:pic>
      <p:pic>
        <p:nvPicPr>
          <p:cNvPr id="144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240" cy="970920"/>
          </a:xfrm>
          <a:prstGeom prst="rect">
            <a:avLst/>
          </a:prstGeom>
          <a:ln w="0">
            <a:noFill/>
          </a:ln>
        </p:spPr>
      </p:pic>
      <p:sp>
        <p:nvSpPr>
          <p:cNvPr id="145" name="ZoneTexte 15"/>
          <p:cNvSpPr/>
          <p:nvPr/>
        </p:nvSpPr>
        <p:spPr>
          <a:xfrm>
            <a:off x="3435120" y="2549160"/>
            <a:ext cx="5186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ZoneTexte 16"/>
          <p:cNvSpPr/>
          <p:nvPr/>
        </p:nvSpPr>
        <p:spPr>
          <a:xfrm>
            <a:off x="3435120" y="5569200"/>
            <a:ext cx="54334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…. élèves au lycée.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" dur="indefinite" restart="never" nodeType="tmRoot">
          <p:childTnLst>
            <p:seq>
              <p:cTn id="46" dur="indefinite" nodeType="mainSeq"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47</TotalTime>
  <Application>LibreOffice/7.4.3.2$Windows_X86_64 LibreOffice_project/1048a8393ae2eeec98dff31b5c133c5f1d08b890</Application>
  <AppVersion>15.0000</AppVersion>
  <Words>233</Words>
  <Paragraphs>51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2025-10-20T18:13:38Z</dcterms:modified>
  <cp:revision>91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